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22" autoAdjust="0"/>
    <p:restoredTop sz="94660"/>
  </p:normalViewPr>
  <p:slideViewPr>
    <p:cSldViewPr snapToGrid="0">
      <p:cViewPr varScale="1">
        <p:scale>
          <a:sx n="87" d="100"/>
          <a:sy n="87" d="100"/>
        </p:scale>
        <p:origin x="30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Effort</c:v>
                </c:pt>
              </c:strCache>
            </c:strRef>
          </c:tx>
          <c:spPr>
            <a:solidFill>
              <a:schemeClr val="accent1"/>
            </a:solidFill>
            <a:ln>
              <a:noFill/>
            </a:ln>
            <a:effectLst/>
          </c:spPr>
          <c:invertIfNegative val="0"/>
          <c:cat>
            <c:numRef>
              <c:f>Sheet1!$A$2:$A$7</c:f>
              <c:numCache>
                <c:formatCode>General</c:formatCode>
                <c:ptCount val="6"/>
                <c:pt idx="0">
                  <c:v>1</c:v>
                </c:pt>
                <c:pt idx="1">
                  <c:v>2</c:v>
                </c:pt>
                <c:pt idx="2">
                  <c:v>3</c:v>
                </c:pt>
                <c:pt idx="3">
                  <c:v>4</c:v>
                </c:pt>
                <c:pt idx="4">
                  <c:v>5</c:v>
                </c:pt>
              </c:numCache>
            </c:numRef>
          </c:cat>
          <c:val>
            <c:numRef>
              <c:f>Sheet1!$B$2:$B$7</c:f>
              <c:numCache>
                <c:formatCode>General</c:formatCode>
                <c:ptCount val="6"/>
                <c:pt idx="0">
                  <c:v>8</c:v>
                </c:pt>
                <c:pt idx="1">
                  <c:v>32</c:v>
                </c:pt>
                <c:pt idx="2">
                  <c:v>4</c:v>
                </c:pt>
                <c:pt idx="3">
                  <c:v>8</c:v>
                </c:pt>
                <c:pt idx="4">
                  <c:v>8</c:v>
                </c:pt>
              </c:numCache>
            </c:numRef>
          </c:val>
          <c:extLst>
            <c:ext xmlns:c16="http://schemas.microsoft.com/office/drawing/2014/chart" uri="{C3380CC4-5D6E-409C-BE32-E72D297353CC}">
              <c16:uniqueId val="{00000000-91C2-4BB9-8B10-C4619650BCD4}"/>
            </c:ext>
          </c:extLst>
        </c:ser>
        <c:dLbls>
          <c:showLegendKey val="0"/>
          <c:showVal val="0"/>
          <c:showCatName val="0"/>
          <c:showSerName val="0"/>
          <c:showPercent val="0"/>
          <c:showBubbleSize val="0"/>
        </c:dLbls>
        <c:gapWidth val="219"/>
        <c:overlap val="-27"/>
        <c:axId val="452051048"/>
        <c:axId val="452051376"/>
      </c:barChart>
      <c:catAx>
        <c:axId val="452051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2051376"/>
        <c:crosses val="autoZero"/>
        <c:auto val="1"/>
        <c:lblAlgn val="ctr"/>
        <c:lblOffset val="100"/>
        <c:noMultiLvlLbl val="0"/>
      </c:catAx>
      <c:valAx>
        <c:axId val="452051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2051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098350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8661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40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87568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314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556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8082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2168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981142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5169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10598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037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67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4997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0349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643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149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6949740"/>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176873"/>
            <a:ext cx="9440034" cy="1828801"/>
          </a:xfrm>
        </p:spPr>
        <p:txBody>
          <a:bodyPr>
            <a:normAutofit/>
          </a:bodyPr>
          <a:lstStyle/>
          <a:p>
            <a:r>
              <a:rPr lang="en-US" sz="8000" dirty="0" err="1"/>
              <a:t>Sciencebois</a:t>
            </a:r>
            <a:endParaRPr lang="en-US" sz="8000" dirty="0"/>
          </a:p>
        </p:txBody>
      </p:sp>
      <p:sp>
        <p:nvSpPr>
          <p:cNvPr id="3" name="Subtitle 2"/>
          <p:cNvSpPr>
            <a:spLocks noGrp="1"/>
          </p:cNvSpPr>
          <p:nvPr>
            <p:ph type="subTitle" idx="1"/>
          </p:nvPr>
        </p:nvSpPr>
        <p:spPr>
          <a:xfrm>
            <a:off x="1370693" y="3598339"/>
            <a:ext cx="9440034" cy="2277528"/>
          </a:xfrm>
        </p:spPr>
        <p:txBody>
          <a:bodyPr>
            <a:normAutofit/>
          </a:bodyPr>
          <a:lstStyle/>
          <a:p>
            <a:r>
              <a:rPr lang="en-US" dirty="0"/>
              <a:t>Avery </a:t>
            </a:r>
            <a:r>
              <a:rPr lang="en-US" dirty="0" err="1"/>
              <a:t>Pawelek</a:t>
            </a:r>
            <a:endParaRPr lang="en-US" dirty="0"/>
          </a:p>
          <a:p>
            <a:r>
              <a:rPr lang="en-US" dirty="0" err="1"/>
              <a:t>Negin</a:t>
            </a:r>
            <a:r>
              <a:rPr lang="en-US" dirty="0"/>
              <a:t> </a:t>
            </a:r>
            <a:r>
              <a:rPr lang="en-US" dirty="0" err="1"/>
              <a:t>Rahbar</a:t>
            </a:r>
            <a:endParaRPr lang="en-US" dirty="0"/>
          </a:p>
          <a:p>
            <a:r>
              <a:rPr lang="en-US" dirty="0"/>
              <a:t>Russel Gates</a:t>
            </a:r>
          </a:p>
          <a:p>
            <a:r>
              <a:rPr lang="en-US" dirty="0"/>
              <a:t>Tomi </a:t>
            </a:r>
            <a:r>
              <a:rPr lang="en-US" dirty="0" err="1"/>
              <a:t>Ulobeko</a:t>
            </a:r>
            <a:endParaRPr lang="en-US" dirty="0"/>
          </a:p>
          <a:p>
            <a:r>
              <a:rPr lang="en-US" dirty="0"/>
              <a:t>Dylan </a:t>
            </a:r>
            <a:r>
              <a:rPr lang="en-US" dirty="0" err="1"/>
              <a:t>Cooledge</a:t>
            </a:r>
            <a:endParaRPr lang="en-US" dirty="0"/>
          </a:p>
        </p:txBody>
      </p:sp>
    </p:spTree>
    <p:extLst>
      <p:ext uri="{BB962C8B-B14F-4D97-AF65-F5344CB8AC3E}">
        <p14:creationId xmlns:p14="http://schemas.microsoft.com/office/powerpoint/2010/main" val="272090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Critique</a:t>
            </a:r>
          </a:p>
        </p:txBody>
      </p:sp>
      <p:sp>
        <p:nvSpPr>
          <p:cNvPr id="3" name="Content Placeholder 2"/>
          <p:cNvSpPr>
            <a:spLocks noGrp="1"/>
          </p:cNvSpPr>
          <p:nvPr>
            <p:ph sz="half" idx="1"/>
          </p:nvPr>
        </p:nvSpPr>
        <p:spPr/>
        <p:txBody>
          <a:bodyPr/>
          <a:lstStyle/>
          <a:p>
            <a:pPr marL="36900" indent="0">
              <a:buNone/>
            </a:pPr>
            <a:r>
              <a:rPr lang="en-US" dirty="0">
                <a:effectLst/>
              </a:rPr>
              <a:t>What can we do better?</a:t>
            </a:r>
          </a:p>
          <a:p>
            <a:r>
              <a:rPr lang="en-US" dirty="0">
                <a:effectLst/>
              </a:rPr>
              <a:t>We can make the UI a bit better.</a:t>
            </a:r>
          </a:p>
          <a:p>
            <a:r>
              <a:rPr lang="en-US" dirty="0">
                <a:effectLst/>
              </a:rPr>
              <a:t>We can add more content to our website. More specifically, find a balance between the content and the work needed to add the content.</a:t>
            </a:r>
          </a:p>
          <a:p>
            <a:r>
              <a:rPr lang="en-US" dirty="0">
                <a:effectLst/>
              </a:rPr>
              <a:t>Work together more often, so everyone has a sense of the scope of the project.</a:t>
            </a:r>
            <a:endParaRPr lang="en-US" dirty="0"/>
          </a:p>
        </p:txBody>
      </p:sp>
      <p:sp>
        <p:nvSpPr>
          <p:cNvPr id="4" name="Content Placeholder 3"/>
          <p:cNvSpPr>
            <a:spLocks noGrp="1"/>
          </p:cNvSpPr>
          <p:nvPr>
            <p:ph sz="half" idx="2"/>
          </p:nvPr>
        </p:nvSpPr>
        <p:spPr/>
        <p:txBody>
          <a:bodyPr/>
          <a:lstStyle/>
          <a:p>
            <a:pPr marL="36900" indent="0">
              <a:buNone/>
            </a:pPr>
            <a:r>
              <a:rPr lang="en-US" dirty="0">
                <a:effectLst/>
              </a:rPr>
              <a:t>What puzzles us?</a:t>
            </a:r>
          </a:p>
          <a:p>
            <a:r>
              <a:rPr lang="en-US" dirty="0">
                <a:effectLst/>
              </a:rPr>
              <a:t>For some reason our repository had trouble linking up with </a:t>
            </a:r>
            <a:r>
              <a:rPr lang="en-US" dirty="0" err="1">
                <a:effectLst/>
              </a:rPr>
              <a:t>namecheap</a:t>
            </a:r>
            <a:r>
              <a:rPr lang="en-US" dirty="0">
                <a:effectLst/>
              </a:rPr>
              <a:t>, and we were unable to spot the error before the due date of the second project.</a:t>
            </a:r>
          </a:p>
          <a:p>
            <a:r>
              <a:rPr lang="en-US" dirty="0">
                <a:effectLst/>
              </a:rPr>
              <a:t>Why didn't we use bootstrap from the get go to make our website pretty? Implementing it </a:t>
            </a:r>
            <a:r>
              <a:rPr lang="en-US" dirty="0" err="1">
                <a:effectLst/>
              </a:rPr>
              <a:t>overrided</a:t>
            </a:r>
            <a:r>
              <a:rPr lang="en-US" dirty="0">
                <a:effectLst/>
              </a:rPr>
              <a:t> much of the </a:t>
            </a:r>
            <a:r>
              <a:rPr lang="en-US" dirty="0" err="1">
                <a:effectLst/>
              </a:rPr>
              <a:t>css</a:t>
            </a:r>
            <a:r>
              <a:rPr lang="en-US" dirty="0">
                <a:effectLst/>
              </a:rPr>
              <a:t> work we did.</a:t>
            </a:r>
            <a:endParaRPr lang="en-US" dirty="0"/>
          </a:p>
        </p:txBody>
      </p:sp>
    </p:spTree>
    <p:extLst>
      <p:ext uri="{BB962C8B-B14F-4D97-AF65-F5344CB8AC3E}">
        <p14:creationId xmlns:p14="http://schemas.microsoft.com/office/powerpoint/2010/main" val="264834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Critique of Group 2</a:t>
            </a:r>
          </a:p>
        </p:txBody>
      </p:sp>
      <p:sp>
        <p:nvSpPr>
          <p:cNvPr id="3" name="Content Placeholder 2"/>
          <p:cNvSpPr>
            <a:spLocks noGrp="1"/>
          </p:cNvSpPr>
          <p:nvPr>
            <p:ph sz="half" idx="1"/>
          </p:nvPr>
        </p:nvSpPr>
        <p:spPr/>
        <p:txBody>
          <a:bodyPr>
            <a:normAutofit lnSpcReduction="10000"/>
          </a:bodyPr>
          <a:lstStyle/>
          <a:p>
            <a:pPr marL="36900" indent="0">
              <a:buNone/>
            </a:pPr>
            <a:r>
              <a:rPr lang="en-US" dirty="0">
                <a:effectLst/>
              </a:rPr>
              <a:t>What did they do well?</a:t>
            </a:r>
          </a:p>
          <a:p>
            <a:r>
              <a:rPr lang="en-US" dirty="0">
                <a:effectLst/>
              </a:rPr>
              <a:t>Group two's about page is very well done. The placement of the pictures is really good, and the UI looks engaging.</a:t>
            </a:r>
          </a:p>
          <a:p>
            <a:r>
              <a:rPr lang="en-US" dirty="0">
                <a:effectLst/>
              </a:rPr>
              <a:t>Group two's use of relevant logos in their about page allows the user to easily see the tools used as well as provide a link to each cool.</a:t>
            </a:r>
          </a:p>
          <a:p>
            <a:r>
              <a:rPr lang="en-US" dirty="0">
                <a:effectLst/>
              </a:rPr>
              <a:t>Their tables were clear, concise, and easy to parse through and understand.</a:t>
            </a:r>
          </a:p>
          <a:p>
            <a:r>
              <a:rPr lang="en-US" dirty="0">
                <a:effectLst/>
              </a:rPr>
              <a:t>Their home page was very funny.</a:t>
            </a:r>
            <a:endParaRPr lang="en-US" dirty="0"/>
          </a:p>
        </p:txBody>
      </p:sp>
      <p:sp>
        <p:nvSpPr>
          <p:cNvPr id="4" name="Content Placeholder 3"/>
          <p:cNvSpPr>
            <a:spLocks noGrp="1"/>
          </p:cNvSpPr>
          <p:nvPr>
            <p:ph sz="half" idx="2"/>
          </p:nvPr>
        </p:nvSpPr>
        <p:spPr/>
        <p:txBody>
          <a:bodyPr>
            <a:normAutofit lnSpcReduction="10000"/>
          </a:bodyPr>
          <a:lstStyle/>
          <a:p>
            <a:pPr marL="36900" indent="0">
              <a:buNone/>
            </a:pPr>
            <a:r>
              <a:rPr lang="en-US" dirty="0">
                <a:effectLst/>
              </a:rPr>
              <a:t>What did we learn from them?</a:t>
            </a:r>
          </a:p>
          <a:p>
            <a:r>
              <a:rPr lang="en-US" dirty="0">
                <a:effectLst/>
              </a:rPr>
              <a:t>Group two's project was essentially about authors, their most highly rated books, and the publisher's these books were published under.</a:t>
            </a:r>
          </a:p>
          <a:p>
            <a:r>
              <a:rPr lang="en-US" dirty="0">
                <a:effectLst/>
              </a:rPr>
              <a:t>We learned about good authors and the books that they wrote, as well as who published them.</a:t>
            </a:r>
          </a:p>
          <a:p>
            <a:r>
              <a:rPr lang="en-US" dirty="0">
                <a:effectLst/>
              </a:rPr>
              <a:t>We also learned a little bit about these authors, such as their birth year, their hometown, and when they first published a book.</a:t>
            </a:r>
          </a:p>
        </p:txBody>
      </p:sp>
      <p:pic>
        <p:nvPicPr>
          <p:cNvPr id="6" name="Picture 5"/>
          <p:cNvPicPr>
            <a:picLocks noChangeAspect="1"/>
          </p:cNvPicPr>
          <p:nvPr/>
        </p:nvPicPr>
        <p:blipFill>
          <a:blip r:embed="rId2"/>
          <a:stretch>
            <a:fillRect/>
          </a:stretch>
        </p:blipFill>
        <p:spPr>
          <a:xfrm>
            <a:off x="1690138" y="5474927"/>
            <a:ext cx="8568308" cy="1383073"/>
          </a:xfrm>
          <a:prstGeom prst="rect">
            <a:avLst/>
          </a:prstGeom>
        </p:spPr>
      </p:pic>
      <p:pic>
        <p:nvPicPr>
          <p:cNvPr id="10" name="Picture 9"/>
          <p:cNvPicPr>
            <a:picLocks noChangeAspect="1"/>
          </p:cNvPicPr>
          <p:nvPr/>
        </p:nvPicPr>
        <p:blipFill>
          <a:blip r:embed="rId3"/>
          <a:stretch>
            <a:fillRect/>
          </a:stretch>
        </p:blipFill>
        <p:spPr>
          <a:xfrm>
            <a:off x="0" y="0"/>
            <a:ext cx="3337849" cy="1790855"/>
          </a:xfrm>
          <a:prstGeom prst="rect">
            <a:avLst/>
          </a:prstGeom>
        </p:spPr>
      </p:pic>
    </p:spTree>
    <p:extLst>
      <p:ext uri="{BB962C8B-B14F-4D97-AF65-F5344CB8AC3E}">
        <p14:creationId xmlns:p14="http://schemas.microsoft.com/office/powerpoint/2010/main" val="3589498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Critique of Group 2</a:t>
            </a:r>
          </a:p>
        </p:txBody>
      </p:sp>
      <p:sp>
        <p:nvSpPr>
          <p:cNvPr id="3" name="Content Placeholder 2"/>
          <p:cNvSpPr>
            <a:spLocks noGrp="1"/>
          </p:cNvSpPr>
          <p:nvPr>
            <p:ph sz="half" idx="1"/>
          </p:nvPr>
        </p:nvSpPr>
        <p:spPr/>
        <p:txBody>
          <a:bodyPr/>
          <a:lstStyle/>
          <a:p>
            <a:pPr marL="36900" indent="0">
              <a:buNone/>
            </a:pPr>
            <a:r>
              <a:rPr lang="en-US" dirty="0">
                <a:effectLst/>
              </a:rPr>
              <a:t>What can they do better?</a:t>
            </a:r>
          </a:p>
          <a:p>
            <a:r>
              <a:rPr lang="en-US" dirty="0">
                <a:effectLst/>
              </a:rPr>
              <a:t>The whole website was presented very well, in a clear and concise manner.</a:t>
            </a:r>
          </a:p>
          <a:p>
            <a:r>
              <a:rPr lang="en-US" dirty="0">
                <a:effectLst/>
              </a:rPr>
              <a:t>However, there was very little information actually gathered and presented. For example, we barely know anything about the authors, and we know virtually nothing about the books, except the title, and that it was the highest rated book by a particular author.</a:t>
            </a:r>
            <a:endParaRPr lang="en-US" dirty="0"/>
          </a:p>
        </p:txBody>
      </p:sp>
      <p:sp>
        <p:nvSpPr>
          <p:cNvPr id="4" name="Content Placeholder 3"/>
          <p:cNvSpPr>
            <a:spLocks noGrp="1"/>
          </p:cNvSpPr>
          <p:nvPr>
            <p:ph sz="half" idx="2"/>
          </p:nvPr>
        </p:nvSpPr>
        <p:spPr/>
        <p:txBody>
          <a:bodyPr/>
          <a:lstStyle/>
          <a:p>
            <a:pPr marL="36900" indent="0">
              <a:buNone/>
            </a:pPr>
            <a:r>
              <a:rPr lang="en-US" dirty="0">
                <a:effectLst/>
              </a:rPr>
              <a:t>What puzzles us about their website?</a:t>
            </a:r>
          </a:p>
          <a:p>
            <a:r>
              <a:rPr lang="en-US" dirty="0">
                <a:effectLst/>
              </a:rPr>
              <a:t>The main thing that puzzles us about Group two's website is why they chose to use the logo as the only way to link to the html pages for the publisher's and books, and the author's picture as the only way to link to the author's pages.</a:t>
            </a:r>
            <a:endParaRPr lang="en-US" dirty="0"/>
          </a:p>
        </p:txBody>
      </p:sp>
    </p:spTree>
    <p:extLst>
      <p:ext uri="{BB962C8B-B14F-4D97-AF65-F5344CB8AC3E}">
        <p14:creationId xmlns:p14="http://schemas.microsoft.com/office/powerpoint/2010/main" val="374384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Avery </a:t>
            </a:r>
            <a:r>
              <a:rPr lang="en-US" dirty="0" err="1"/>
              <a:t>Pawelek</a:t>
            </a:r>
            <a:endParaRPr lang="en-US" dirty="0"/>
          </a:p>
        </p:txBody>
      </p:sp>
      <p:pic>
        <p:nvPicPr>
          <p:cNvPr id="5" name="Content Placeholder 4"/>
          <p:cNvPicPr>
            <a:picLocks noGrp="1" noChangeAspect="1"/>
          </p:cNvPicPr>
          <p:nvPr>
            <p:ph sz="half" idx="1"/>
          </p:nvPr>
        </p:nvPicPr>
        <p:blipFill>
          <a:blip r:embed="rId2"/>
          <a:stretch>
            <a:fillRect/>
          </a:stretch>
        </p:blipFill>
        <p:spPr>
          <a:xfrm>
            <a:off x="1488406" y="1731963"/>
            <a:ext cx="3911350" cy="4059237"/>
          </a:xfrm>
        </p:spPr>
      </p:pic>
      <p:sp>
        <p:nvSpPr>
          <p:cNvPr id="6" name="Content Placeholder 5"/>
          <p:cNvSpPr>
            <a:spLocks noGrp="1"/>
          </p:cNvSpPr>
          <p:nvPr>
            <p:ph sz="half" idx="2"/>
          </p:nvPr>
        </p:nvSpPr>
        <p:spPr/>
        <p:txBody>
          <a:bodyPr/>
          <a:lstStyle/>
          <a:p>
            <a:r>
              <a:rPr lang="en-US" dirty="0"/>
              <a:t>I am a physics and mathematics student from a tiny town. </a:t>
            </a:r>
          </a:p>
          <a:p>
            <a:r>
              <a:rPr lang="en-US" dirty="0"/>
              <a:t>Responsibilities: </a:t>
            </a:r>
          </a:p>
          <a:p>
            <a:pPr lvl="1"/>
            <a:r>
              <a:rPr lang="en-US" dirty="0"/>
              <a:t>Scientific Fields model </a:t>
            </a:r>
          </a:p>
          <a:p>
            <a:pPr lvl="1"/>
            <a:r>
              <a:rPr lang="en-US" dirty="0"/>
              <a:t>Scientific Fields pages </a:t>
            </a:r>
          </a:p>
          <a:p>
            <a:pPr lvl="1"/>
            <a:r>
              <a:rPr lang="en-US" dirty="0"/>
              <a:t>Linking of pages </a:t>
            </a:r>
          </a:p>
          <a:p>
            <a:pPr lvl="1"/>
            <a:r>
              <a:rPr lang="en-US" dirty="0"/>
              <a:t>Meeting organizer</a:t>
            </a:r>
          </a:p>
          <a:p>
            <a:pPr lvl="1"/>
            <a:r>
              <a:rPr lang="en-US" dirty="0"/>
              <a:t>18 commits </a:t>
            </a:r>
          </a:p>
          <a:p>
            <a:pPr lvl="1"/>
            <a:r>
              <a:rPr lang="en-US" dirty="0"/>
              <a:t>11 issues</a:t>
            </a:r>
          </a:p>
          <a:p>
            <a:endParaRPr lang="en-US" dirty="0"/>
          </a:p>
        </p:txBody>
      </p:sp>
    </p:spTree>
    <p:extLst>
      <p:ext uri="{BB962C8B-B14F-4D97-AF65-F5344CB8AC3E}">
        <p14:creationId xmlns:p14="http://schemas.microsoft.com/office/powerpoint/2010/main" val="3525009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Negin</a:t>
            </a:r>
            <a:r>
              <a:rPr lang="en-US" dirty="0"/>
              <a:t> </a:t>
            </a:r>
            <a:r>
              <a:rPr lang="en-US" dirty="0" err="1"/>
              <a:t>Rahbar</a:t>
            </a:r>
            <a:endParaRPr lang="en-US" dirty="0"/>
          </a:p>
        </p:txBody>
      </p:sp>
      <p:pic>
        <p:nvPicPr>
          <p:cNvPr id="6" name="Content Placeholder 5"/>
          <p:cNvPicPr>
            <a:picLocks noGrp="1" noChangeAspect="1"/>
          </p:cNvPicPr>
          <p:nvPr>
            <p:ph sz="half" idx="1"/>
          </p:nvPr>
        </p:nvPicPr>
        <p:blipFill>
          <a:blip r:embed="rId2"/>
          <a:stretch>
            <a:fillRect/>
          </a:stretch>
        </p:blipFill>
        <p:spPr>
          <a:xfrm>
            <a:off x="1921868" y="1731963"/>
            <a:ext cx="3044427" cy="4059237"/>
          </a:xfrm>
        </p:spPr>
      </p:pic>
      <p:sp>
        <p:nvSpPr>
          <p:cNvPr id="4" name="Content Placeholder 3"/>
          <p:cNvSpPr>
            <a:spLocks noGrp="1"/>
          </p:cNvSpPr>
          <p:nvPr>
            <p:ph sz="half" idx="2"/>
          </p:nvPr>
        </p:nvSpPr>
        <p:spPr/>
        <p:txBody>
          <a:bodyPr/>
          <a:lstStyle/>
          <a:p>
            <a:r>
              <a:rPr lang="en-US" dirty="0"/>
              <a:t>I am not afraid to commit. </a:t>
            </a:r>
          </a:p>
          <a:p>
            <a:r>
              <a:rPr lang="en-US" dirty="0"/>
              <a:t>Responsibilities: </a:t>
            </a:r>
          </a:p>
          <a:p>
            <a:pPr lvl="1"/>
            <a:r>
              <a:rPr lang="en-US" dirty="0"/>
              <a:t>CSS </a:t>
            </a:r>
          </a:p>
          <a:p>
            <a:pPr lvl="1"/>
            <a:r>
              <a:rPr lang="en-US" dirty="0"/>
              <a:t>Technical Report </a:t>
            </a:r>
          </a:p>
          <a:p>
            <a:pPr lvl="1"/>
            <a:r>
              <a:rPr lang="en-US" dirty="0"/>
              <a:t>Splash page </a:t>
            </a:r>
          </a:p>
          <a:p>
            <a:pPr lvl="1"/>
            <a:r>
              <a:rPr lang="en-US" dirty="0"/>
              <a:t>9 issues</a:t>
            </a:r>
          </a:p>
          <a:p>
            <a:pPr lvl="1"/>
            <a:r>
              <a:rPr lang="en-US" dirty="0"/>
              <a:t>59 commits </a:t>
            </a:r>
          </a:p>
          <a:p>
            <a:endParaRPr lang="en-US" dirty="0"/>
          </a:p>
        </p:txBody>
      </p:sp>
    </p:spTree>
    <p:extLst>
      <p:ext uri="{BB962C8B-B14F-4D97-AF65-F5344CB8AC3E}">
        <p14:creationId xmlns:p14="http://schemas.microsoft.com/office/powerpoint/2010/main" val="976639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Russell Gates</a:t>
            </a:r>
          </a:p>
        </p:txBody>
      </p:sp>
      <p:pic>
        <p:nvPicPr>
          <p:cNvPr id="6" name="Content Placeholder 5"/>
          <p:cNvPicPr>
            <a:picLocks noGrp="1" noChangeAspect="1"/>
          </p:cNvPicPr>
          <p:nvPr>
            <p:ph sz="half" idx="1"/>
          </p:nvPr>
        </p:nvPicPr>
        <p:blipFill>
          <a:blip r:embed="rId2"/>
          <a:stretch>
            <a:fillRect/>
          </a:stretch>
        </p:blipFill>
        <p:spPr>
          <a:xfrm>
            <a:off x="1879599" y="1731963"/>
            <a:ext cx="2559737" cy="4059237"/>
          </a:xfrm>
        </p:spPr>
      </p:pic>
      <p:sp>
        <p:nvSpPr>
          <p:cNvPr id="4" name="Content Placeholder 3"/>
          <p:cNvSpPr>
            <a:spLocks noGrp="1"/>
          </p:cNvSpPr>
          <p:nvPr>
            <p:ph sz="half" idx="2"/>
          </p:nvPr>
        </p:nvSpPr>
        <p:spPr/>
        <p:txBody>
          <a:bodyPr/>
          <a:lstStyle/>
          <a:p>
            <a:r>
              <a:rPr lang="en-US" dirty="0"/>
              <a:t>Mathematics major at The University of Texas at Austin by day, Sm4sh noob by night. </a:t>
            </a:r>
          </a:p>
          <a:p>
            <a:r>
              <a:rPr lang="en-US" dirty="0"/>
              <a:t>Responsibilities </a:t>
            </a:r>
          </a:p>
          <a:p>
            <a:pPr lvl="1"/>
            <a:r>
              <a:rPr lang="en-US" dirty="0"/>
              <a:t>Hosting </a:t>
            </a:r>
          </a:p>
          <a:p>
            <a:pPr lvl="1"/>
            <a:r>
              <a:rPr lang="en-US" dirty="0"/>
              <a:t>Page Navigation </a:t>
            </a:r>
          </a:p>
          <a:p>
            <a:pPr lvl="1"/>
            <a:r>
              <a:rPr lang="en-US" dirty="0"/>
              <a:t>Documentation </a:t>
            </a:r>
          </a:p>
          <a:p>
            <a:pPr lvl="1"/>
            <a:r>
              <a:rPr lang="en-US" dirty="0"/>
              <a:t>23 commits </a:t>
            </a:r>
          </a:p>
          <a:p>
            <a:pPr lvl="1"/>
            <a:r>
              <a:rPr lang="en-US" dirty="0"/>
              <a:t>6 issues </a:t>
            </a:r>
          </a:p>
          <a:p>
            <a:endParaRPr lang="en-US" dirty="0"/>
          </a:p>
        </p:txBody>
      </p:sp>
    </p:spTree>
    <p:extLst>
      <p:ext uri="{BB962C8B-B14F-4D97-AF65-F5344CB8AC3E}">
        <p14:creationId xmlns:p14="http://schemas.microsoft.com/office/powerpoint/2010/main" val="901957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Tomi </a:t>
            </a:r>
            <a:r>
              <a:rPr lang="en-US" dirty="0" err="1"/>
              <a:t>Olubeko</a:t>
            </a:r>
            <a:endParaRPr lang="en-US" dirty="0"/>
          </a:p>
        </p:txBody>
      </p:sp>
      <p:pic>
        <p:nvPicPr>
          <p:cNvPr id="6" name="Content Placeholder 5"/>
          <p:cNvPicPr>
            <a:picLocks noGrp="1" noChangeAspect="1"/>
          </p:cNvPicPr>
          <p:nvPr>
            <p:ph sz="half" idx="1"/>
          </p:nvPr>
        </p:nvPicPr>
        <p:blipFill>
          <a:blip r:embed="rId2"/>
          <a:stretch>
            <a:fillRect/>
          </a:stretch>
        </p:blipFill>
        <p:spPr>
          <a:xfrm>
            <a:off x="1414463" y="1731963"/>
            <a:ext cx="4059237" cy="4059237"/>
          </a:xfrm>
        </p:spPr>
      </p:pic>
      <p:sp>
        <p:nvSpPr>
          <p:cNvPr id="4" name="Content Placeholder 3"/>
          <p:cNvSpPr>
            <a:spLocks noGrp="1"/>
          </p:cNvSpPr>
          <p:nvPr>
            <p:ph sz="half" idx="2"/>
          </p:nvPr>
        </p:nvSpPr>
        <p:spPr/>
        <p:txBody>
          <a:bodyPr/>
          <a:lstStyle/>
          <a:p>
            <a:r>
              <a:rPr lang="en-US" dirty="0"/>
              <a:t>Mathematics Major at UT. I enjoy playing soccer and </a:t>
            </a:r>
            <a:r>
              <a:rPr lang="en-US" dirty="0" err="1"/>
              <a:t>pwning</a:t>
            </a:r>
            <a:r>
              <a:rPr lang="en-US" dirty="0"/>
              <a:t> Rusty at Smash. </a:t>
            </a:r>
          </a:p>
          <a:p>
            <a:r>
              <a:rPr lang="en-US" dirty="0"/>
              <a:t>Responsibilities: </a:t>
            </a:r>
          </a:p>
          <a:p>
            <a:pPr lvl="1"/>
            <a:r>
              <a:rPr lang="en-US" dirty="0"/>
              <a:t>Made the table for the theories </a:t>
            </a:r>
          </a:p>
          <a:p>
            <a:pPr lvl="1"/>
            <a:r>
              <a:rPr lang="en-US" dirty="0"/>
              <a:t>Made the theory html pages </a:t>
            </a:r>
          </a:p>
          <a:p>
            <a:pPr lvl="1"/>
            <a:r>
              <a:rPr lang="en-US" dirty="0"/>
              <a:t>8 (big) commits</a:t>
            </a:r>
          </a:p>
          <a:p>
            <a:pPr lvl="1"/>
            <a:r>
              <a:rPr lang="en-US" dirty="0"/>
              <a:t>9 issues</a:t>
            </a:r>
          </a:p>
          <a:p>
            <a:pPr lvl="1"/>
            <a:r>
              <a:rPr lang="en-US" dirty="0"/>
              <a:t>Added pagination to theorymodel.html</a:t>
            </a:r>
          </a:p>
          <a:p>
            <a:pPr lvl="1"/>
            <a:r>
              <a:rPr lang="en-US" dirty="0"/>
              <a:t>Added pagination to scientistmodel.html</a:t>
            </a:r>
          </a:p>
          <a:p>
            <a:pPr lvl="1"/>
            <a:r>
              <a:rPr lang="en-US" dirty="0"/>
              <a:t>Added pagination to fields.html</a:t>
            </a:r>
          </a:p>
          <a:p>
            <a:endParaRPr lang="en-US" dirty="0"/>
          </a:p>
        </p:txBody>
      </p:sp>
    </p:spTree>
    <p:extLst>
      <p:ext uri="{BB962C8B-B14F-4D97-AF65-F5344CB8AC3E}">
        <p14:creationId xmlns:p14="http://schemas.microsoft.com/office/powerpoint/2010/main" val="3423221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Dylan </a:t>
            </a:r>
            <a:r>
              <a:rPr lang="en-US" dirty="0" err="1"/>
              <a:t>Cooledge</a:t>
            </a:r>
            <a:endParaRPr lang="en-US" dirty="0"/>
          </a:p>
        </p:txBody>
      </p:sp>
      <p:pic>
        <p:nvPicPr>
          <p:cNvPr id="6" name="Content Placeholder 5"/>
          <p:cNvPicPr>
            <a:picLocks noGrp="1" noChangeAspect="1"/>
          </p:cNvPicPr>
          <p:nvPr>
            <p:ph sz="half" idx="1"/>
          </p:nvPr>
        </p:nvPicPr>
        <p:blipFill>
          <a:blip r:embed="rId2"/>
          <a:stretch>
            <a:fillRect/>
          </a:stretch>
        </p:blipFill>
        <p:spPr>
          <a:xfrm>
            <a:off x="1414463" y="1731963"/>
            <a:ext cx="4059237" cy="4059237"/>
          </a:xfrm>
        </p:spPr>
      </p:pic>
      <p:sp>
        <p:nvSpPr>
          <p:cNvPr id="4" name="Content Placeholder 3"/>
          <p:cNvSpPr>
            <a:spLocks noGrp="1"/>
          </p:cNvSpPr>
          <p:nvPr>
            <p:ph sz="half" idx="2"/>
          </p:nvPr>
        </p:nvSpPr>
        <p:spPr/>
        <p:txBody>
          <a:bodyPr/>
          <a:lstStyle/>
          <a:p>
            <a:r>
              <a:rPr lang="en-US" dirty="0"/>
              <a:t>I like computer science and robots. </a:t>
            </a:r>
          </a:p>
          <a:p>
            <a:r>
              <a:rPr lang="en-US" dirty="0"/>
              <a:t>Responsibilities: </a:t>
            </a:r>
          </a:p>
          <a:p>
            <a:pPr lvl="1"/>
            <a:r>
              <a:rPr lang="en-US" dirty="0"/>
              <a:t>Scientists model </a:t>
            </a:r>
          </a:p>
          <a:p>
            <a:pPr lvl="1"/>
            <a:r>
              <a:rPr lang="en-US" dirty="0"/>
              <a:t>Scientists' pages </a:t>
            </a:r>
          </a:p>
          <a:p>
            <a:pPr lvl="1"/>
            <a:r>
              <a:rPr lang="en-US"/>
              <a:t>31 </a:t>
            </a:r>
            <a:r>
              <a:rPr lang="en-US" dirty="0"/>
              <a:t>commits </a:t>
            </a:r>
          </a:p>
          <a:p>
            <a:pPr lvl="1"/>
            <a:r>
              <a:rPr lang="en-US" dirty="0"/>
              <a:t>11 issues (I made a good chunk of the issues, so my number is a little inflated)</a:t>
            </a:r>
          </a:p>
        </p:txBody>
      </p:sp>
    </p:spTree>
    <p:extLst>
      <p:ext uri="{BB962C8B-B14F-4D97-AF65-F5344CB8AC3E}">
        <p14:creationId xmlns:p14="http://schemas.microsoft.com/office/powerpoint/2010/main" val="386717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951" y="2914389"/>
            <a:ext cx="10353762" cy="970450"/>
          </a:xfrm>
        </p:spPr>
        <p:txBody>
          <a:bodyPr/>
          <a:lstStyle/>
          <a:p>
            <a:r>
              <a:rPr lang="en-US" dirty="0"/>
              <a:t>Demo</a:t>
            </a:r>
            <a:r>
              <a:rPr lang="is-IS" dirty="0"/>
              <a:t>…</a:t>
            </a:r>
            <a:endParaRPr lang="en-US" dirty="0"/>
          </a:p>
        </p:txBody>
      </p:sp>
    </p:spTree>
    <p:extLst>
      <p:ext uri="{BB962C8B-B14F-4D97-AF65-F5344CB8AC3E}">
        <p14:creationId xmlns:p14="http://schemas.microsoft.com/office/powerpoint/2010/main" val="14823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Stories</a:t>
            </a:r>
          </a:p>
        </p:txBody>
      </p:sp>
      <p:sp>
        <p:nvSpPr>
          <p:cNvPr id="3" name="Content Placeholder 2"/>
          <p:cNvSpPr>
            <a:spLocks noGrp="1"/>
          </p:cNvSpPr>
          <p:nvPr>
            <p:ph sz="half" idx="1"/>
          </p:nvPr>
        </p:nvSpPr>
        <p:spPr/>
        <p:txBody>
          <a:bodyPr>
            <a:normAutofit/>
          </a:bodyPr>
          <a:lstStyle/>
          <a:p>
            <a:pPr marL="494100" indent="-457200">
              <a:buFont typeface="+mj-lt"/>
              <a:buAutoNum type="arabicPeriod"/>
            </a:pPr>
            <a:r>
              <a:rPr lang="en-US" dirty="0">
                <a:effectLst/>
              </a:rPr>
              <a:t>The website should be hosted on Digital Ocean.</a:t>
            </a:r>
          </a:p>
          <a:p>
            <a:pPr marL="494100" indent="-457200">
              <a:buFont typeface="+mj-lt"/>
              <a:buAutoNum type="arabicPeriod"/>
            </a:pPr>
            <a:r>
              <a:rPr lang="en-US" dirty="0">
                <a:effectLst/>
              </a:rPr>
              <a:t>The backend must be implemented using Python and Flask.</a:t>
            </a:r>
          </a:p>
          <a:p>
            <a:pPr marL="494100" indent="-457200">
              <a:buFont typeface="+mj-lt"/>
              <a:buAutoNum type="arabicPeriod"/>
            </a:pPr>
            <a:r>
              <a:rPr lang="en-US" dirty="0">
                <a:effectLst/>
              </a:rPr>
              <a:t>Create presentation that showcases the user requirements and the developer response.</a:t>
            </a:r>
          </a:p>
          <a:p>
            <a:pPr marL="494100" indent="-457200">
              <a:buFont typeface="+mj-lt"/>
              <a:buAutoNum type="arabicPeriod"/>
            </a:pPr>
            <a:r>
              <a:rPr lang="en-US" dirty="0">
                <a:effectLst/>
              </a:rPr>
              <a:t>Implement the frontend using bootstrap.</a:t>
            </a:r>
          </a:p>
          <a:p>
            <a:pPr marL="494100" indent="-457200">
              <a:buFont typeface="+mj-lt"/>
              <a:buAutoNum type="arabicPeriod"/>
            </a:pPr>
            <a:r>
              <a:rPr lang="en-US" dirty="0">
                <a:effectLst/>
              </a:rPr>
              <a:t>The website should have sortable </a:t>
            </a:r>
            <a:r>
              <a:rPr lang="en-US">
                <a:effectLst/>
              </a:rPr>
              <a:t>tables.</a:t>
            </a:r>
            <a:endParaRPr lang="en-US" dirty="0">
              <a:effectLst/>
            </a:endParaRP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521638170"/>
              </p:ext>
            </p:extLst>
          </p:nvPr>
        </p:nvGraphicFramePr>
        <p:xfrm>
          <a:off x="6202363" y="1731963"/>
          <a:ext cx="5065712" cy="4059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7078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Critique</a:t>
            </a:r>
          </a:p>
        </p:txBody>
      </p:sp>
      <p:sp>
        <p:nvSpPr>
          <p:cNvPr id="6" name="Content Placeholder 5"/>
          <p:cNvSpPr>
            <a:spLocks noGrp="1"/>
          </p:cNvSpPr>
          <p:nvPr>
            <p:ph sz="half" idx="1"/>
          </p:nvPr>
        </p:nvSpPr>
        <p:spPr/>
        <p:txBody>
          <a:bodyPr>
            <a:normAutofit fontScale="92500"/>
          </a:bodyPr>
          <a:lstStyle/>
          <a:p>
            <a:pPr marL="36900" indent="0">
              <a:buNone/>
            </a:pPr>
            <a:r>
              <a:rPr lang="en-US" dirty="0">
                <a:effectLst/>
              </a:rPr>
              <a:t>What did we do well?</a:t>
            </a:r>
          </a:p>
          <a:p>
            <a:r>
              <a:rPr lang="en-US" dirty="0">
                <a:effectLst/>
              </a:rPr>
              <a:t>We met as a group regularly throughout the week.</a:t>
            </a:r>
          </a:p>
          <a:p>
            <a:r>
              <a:rPr lang="en-US" dirty="0">
                <a:effectLst/>
              </a:rPr>
              <a:t>We made a plan and divvied up the work early so that we knew what we had to do early.</a:t>
            </a:r>
          </a:p>
          <a:p>
            <a:r>
              <a:rPr lang="en-US" dirty="0">
                <a:effectLst/>
              </a:rPr>
              <a:t>We got started early.</a:t>
            </a:r>
          </a:p>
          <a:p>
            <a:r>
              <a:rPr lang="en-US" dirty="0">
                <a:effectLst/>
              </a:rPr>
              <a:t>We communicated effectively.</a:t>
            </a:r>
            <a:endParaRPr lang="en-US" dirty="0"/>
          </a:p>
        </p:txBody>
      </p:sp>
      <p:sp>
        <p:nvSpPr>
          <p:cNvPr id="7" name="Content Placeholder 6"/>
          <p:cNvSpPr>
            <a:spLocks noGrp="1"/>
          </p:cNvSpPr>
          <p:nvPr>
            <p:ph sz="half" idx="2"/>
          </p:nvPr>
        </p:nvSpPr>
        <p:spPr/>
        <p:txBody>
          <a:bodyPr>
            <a:normAutofit fontScale="92500"/>
          </a:bodyPr>
          <a:lstStyle/>
          <a:p>
            <a:pPr marL="36900" indent="0">
              <a:buNone/>
            </a:pPr>
            <a:r>
              <a:rPr lang="en-US" dirty="0">
                <a:effectLst/>
              </a:rPr>
              <a:t>What did we learn?</a:t>
            </a:r>
          </a:p>
          <a:p>
            <a:r>
              <a:rPr lang="en-US" dirty="0">
                <a:effectLst/>
              </a:rPr>
              <a:t>We learned basic html in order to create a website.</a:t>
            </a:r>
          </a:p>
          <a:p>
            <a:r>
              <a:rPr lang="en-US" dirty="0">
                <a:effectLst/>
              </a:rPr>
              <a:t>We learned how to host a website on </a:t>
            </a:r>
            <a:r>
              <a:rPr lang="en-US" dirty="0" err="1">
                <a:effectLst/>
              </a:rPr>
              <a:t>git</a:t>
            </a:r>
            <a:r>
              <a:rPr lang="en-US" dirty="0">
                <a:effectLst/>
              </a:rPr>
              <a:t> pages, then how to host it on Digital Ocean.</a:t>
            </a:r>
          </a:p>
          <a:p>
            <a:r>
              <a:rPr lang="en-US" dirty="0">
                <a:effectLst/>
              </a:rPr>
              <a:t>We learned how to use Flask for the back end of our website.</a:t>
            </a:r>
            <a:endParaRPr lang="en-US" dirty="0"/>
          </a:p>
          <a:p>
            <a:r>
              <a:rPr lang="en-US" dirty="0">
                <a:effectLst/>
              </a:rPr>
              <a:t>We learned how to use </a:t>
            </a:r>
            <a:r>
              <a:rPr lang="en-US" dirty="0" err="1">
                <a:effectLst/>
              </a:rPr>
              <a:t>jquery</a:t>
            </a:r>
            <a:r>
              <a:rPr lang="en-US" dirty="0">
                <a:effectLst/>
              </a:rPr>
              <a:t>, </a:t>
            </a:r>
            <a:r>
              <a:rPr lang="en-US" dirty="0" err="1">
                <a:effectLst/>
              </a:rPr>
              <a:t>javascript</a:t>
            </a:r>
            <a:r>
              <a:rPr lang="en-US" dirty="0">
                <a:effectLst/>
              </a:rPr>
              <a:t>, and </a:t>
            </a:r>
            <a:r>
              <a:rPr lang="en-US" dirty="0" err="1">
                <a:effectLst/>
              </a:rPr>
              <a:t>css</a:t>
            </a:r>
            <a:r>
              <a:rPr lang="en-US" dirty="0">
                <a:effectLst/>
              </a:rPr>
              <a:t> to make our website pretty.</a:t>
            </a:r>
          </a:p>
          <a:p>
            <a:r>
              <a:rPr lang="en-US" dirty="0">
                <a:effectLst/>
              </a:rPr>
              <a:t>We learned bootstrap to add functionality and a better UI to our website.</a:t>
            </a:r>
            <a:endParaRPr lang="en-US" dirty="0"/>
          </a:p>
        </p:txBody>
      </p:sp>
    </p:spTree>
    <p:extLst>
      <p:ext uri="{BB962C8B-B14F-4D97-AF65-F5344CB8AC3E}">
        <p14:creationId xmlns:p14="http://schemas.microsoft.com/office/powerpoint/2010/main" val="1260314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165</TotalTime>
  <Words>773</Words>
  <Application>Microsoft Office PowerPoint</Application>
  <PresentationFormat>Widescreen</PresentationFormat>
  <Paragraphs>92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Calisto MT</vt:lpstr>
      <vt:lpstr>Trebuchet MS</vt:lpstr>
      <vt:lpstr>Wingdings 2</vt:lpstr>
      <vt:lpstr>Slate</vt:lpstr>
      <vt:lpstr>Sciencebois</vt:lpstr>
      <vt:lpstr>Avery Pawelek</vt:lpstr>
      <vt:lpstr>Negin Rahbar</vt:lpstr>
      <vt:lpstr>Russell Gates</vt:lpstr>
      <vt:lpstr>Tomi Olubeko</vt:lpstr>
      <vt:lpstr>Dylan Cooledge</vt:lpstr>
      <vt:lpstr>Demo…</vt:lpstr>
      <vt:lpstr>User Stories</vt:lpstr>
      <vt:lpstr>Self Critique</vt:lpstr>
      <vt:lpstr>Self Critique</vt:lpstr>
      <vt:lpstr>Critique of Group 2</vt:lpstr>
      <vt:lpstr>Critique of Group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Sciencebois</dc:title>
  <dc:creator>Dylan</dc:creator>
  <cp:lastModifiedBy>Dylan</cp:lastModifiedBy>
  <cp:revision>18</cp:revision>
  <dcterms:created xsi:type="dcterms:W3CDTF">2017-04-13T15:09:31Z</dcterms:created>
  <dcterms:modified xsi:type="dcterms:W3CDTF">2017-04-20T17:54:21Z</dcterms:modified>
</cp:coreProperties>
</file>